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78" r:id="rId6"/>
    <p:sldId id="260" r:id="rId7"/>
    <p:sldId id="280" r:id="rId8"/>
    <p:sldId id="267" r:id="rId9"/>
    <p:sldId id="268" r:id="rId10"/>
    <p:sldId id="270" r:id="rId11"/>
    <p:sldId id="282" r:id="rId12"/>
    <p:sldId id="271" r:id="rId13"/>
    <p:sldId id="286" r:id="rId14"/>
    <p:sldId id="287" r:id="rId15"/>
    <p:sldId id="288" r:id="rId16"/>
    <p:sldId id="289" r:id="rId17"/>
    <p:sldId id="290" r:id="rId18"/>
    <p:sldId id="291" r:id="rId19"/>
    <p:sldId id="285" r:id="rId2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68" autoAdjust="0"/>
  </p:normalViewPr>
  <p:slideViewPr>
    <p:cSldViewPr>
      <p:cViewPr varScale="1">
        <p:scale>
          <a:sx n="104" d="100"/>
          <a:sy n="104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15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4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9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4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21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19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19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60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5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0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2BA6-DFD8-44DC-B9D4-47F14F614F95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10B50-AE22-4D76-A0E0-58594407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67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8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Общешкольное родительское собрание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988840"/>
            <a:ext cx="5184576" cy="648072"/>
          </a:xfrm>
        </p:spPr>
        <p:txBody>
          <a:bodyPr>
            <a:normAutofit fontScale="92500" lnSpcReduction="20000"/>
          </a:bodyPr>
          <a:lstStyle/>
          <a:p>
            <a:pPr marR="64008" lvl="0" algn="ctr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ru-RU" altLang="ru-RU" sz="4400" b="1" cap="none" spc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СОШ№16</a:t>
            </a:r>
          </a:p>
          <a:p>
            <a:endParaRPr lang="ru-RU" dirty="0"/>
          </a:p>
        </p:txBody>
      </p:sp>
      <p:pic>
        <p:nvPicPr>
          <p:cNvPr id="1026" name="Picture 2" descr="D:\ШКОЛЬНЫЕ ФОТОГРАФИИ ЗА НЕСКОЛЬКО ЛЕТ\фото распределить\133___08\IMG_28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6912"/>
            <a:ext cx="576064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05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153463"/>
              </p:ext>
            </p:extLst>
          </p:nvPr>
        </p:nvGraphicFramePr>
        <p:xfrm>
          <a:off x="0" y="188640"/>
          <a:ext cx="9144000" cy="2925839"/>
        </p:xfrm>
        <a:graphic>
          <a:graphicData uri="http://schemas.openxmlformats.org/drawingml/2006/table">
            <a:tbl>
              <a:tblPr firstRow="1" firstCol="1" bandRow="1"/>
              <a:tblGrid>
                <a:gridCol w="566614"/>
                <a:gridCol w="4708770"/>
                <a:gridCol w="1270000"/>
                <a:gridCol w="1050952"/>
                <a:gridCol w="1547664"/>
              </a:tblGrid>
              <a:tr h="4874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imes New Roman"/>
                        </a:rPr>
                        <a:t>8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сотрудник</a:t>
                      </a:r>
                      <a:r>
                        <a:rPr kumimoji="0" lang="ky-KG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(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администрации, </a:t>
                      </a:r>
                      <a:r>
                        <a:rPr kumimoji="0" lang="ky-KG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 обслуживание сайта, ответ. за питание, профсоюз)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28500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imes New Roman"/>
                        </a:rPr>
                        <a:t>9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руководителям 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ШМО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</a:rPr>
                        <a:t>2000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Итого: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155746,75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Остаток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403,25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851149"/>
              </p:ext>
            </p:extLst>
          </p:nvPr>
        </p:nvGraphicFramePr>
        <p:xfrm>
          <a:off x="1" y="3"/>
          <a:ext cx="9036494" cy="6744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6570"/>
                <a:gridCol w="4600663"/>
                <a:gridCol w="1189325"/>
                <a:gridCol w="1277657"/>
                <a:gridCol w="1322279"/>
              </a:tblGrid>
              <a:tr h="908717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Отчет 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 приходу и расходу денежных средств фонда "</a:t>
                      </a:r>
                      <a:r>
                        <a:rPr lang="ru-RU" sz="23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Тирөөч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" </a:t>
                      </a:r>
                      <a:endParaRPr lang="ru-RU" sz="23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СОШ№16 г. Бишкек за </a:t>
                      </a: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2022-2023 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учебный год.</a:t>
                      </a:r>
                      <a:endParaRPr lang="ru-RU" sz="23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7818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en-US" sz="24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Поступле</a:t>
                      </a:r>
                      <a:r>
                        <a:rPr lang="ru-RU" sz="24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ние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93130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endParaRPr lang="ru-RU" sz="27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Наименование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Кол-во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Цена</a:t>
                      </a:r>
                      <a:r>
                        <a:rPr lang="ky-KG" sz="2400" b="1" baseline="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Сумма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1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Вознаграждение учителям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22274,65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2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Подоходный 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11500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3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Ноутбук </a:t>
                      </a:r>
                      <a:r>
                        <a:rPr lang="en-US" sz="24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ASER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24000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4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сотрудник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(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администрации, 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 обслуживание сайта, ответ. за питание, профсоюз)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25500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5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руководителям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ШМО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6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Канцтовары</a:t>
                      </a:r>
                      <a:r>
                        <a:rPr lang="ru-RU" sz="24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2400" b="1" baseline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хознужды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9380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68413" y="1839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7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561187"/>
              </p:ext>
            </p:extLst>
          </p:nvPr>
        </p:nvGraphicFramePr>
        <p:xfrm>
          <a:off x="179511" y="116634"/>
          <a:ext cx="8856985" cy="1301240"/>
        </p:xfrm>
        <a:graphic>
          <a:graphicData uri="http://schemas.openxmlformats.org/drawingml/2006/table">
            <a:tbl>
              <a:tblPr firstRow="1" firstCol="1" bandRow="1"/>
              <a:tblGrid>
                <a:gridCol w="566546"/>
                <a:gridCol w="4551242"/>
                <a:gridCol w="1227515"/>
                <a:gridCol w="1321937"/>
                <a:gridCol w="1189745"/>
              </a:tblGrid>
              <a:tr h="57606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Итого: </a:t>
                      </a:r>
                      <a:endParaRPr lang="ru-RU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93513,25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7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Остаток: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7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99779"/>
              </p:ext>
            </p:extLst>
          </p:nvPr>
        </p:nvGraphicFramePr>
        <p:xfrm>
          <a:off x="1" y="3"/>
          <a:ext cx="9036494" cy="74343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6570"/>
                <a:gridCol w="4717517"/>
                <a:gridCol w="1072471"/>
                <a:gridCol w="1277657"/>
                <a:gridCol w="1322279"/>
              </a:tblGrid>
              <a:tr h="836709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Отчет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по приходу и расходу денежных средств фонда "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Тирөөч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"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СОШ№16 г. Бишкек за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2022-2023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учебный год.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№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en-US" sz="2600" b="1" dirty="0" err="1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Поступле</a:t>
                      </a:r>
                      <a:r>
                        <a:rPr lang="ru-RU" sz="2600" b="1" dirty="0" err="1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ние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Январь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119450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endParaRPr lang="ru-RU" sz="27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Наименование</a:t>
                      </a:r>
                      <a:endParaRPr lang="ru-RU" sz="24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Кол-во</a:t>
                      </a:r>
                      <a:endParaRPr lang="ru-RU" sz="2400" b="1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Цена</a:t>
                      </a:r>
                      <a:r>
                        <a:rPr lang="ky-KG" sz="2400" b="1" baseline="0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 </a:t>
                      </a:r>
                      <a:endParaRPr lang="ru-RU" sz="2400" b="1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4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Сумма</a:t>
                      </a:r>
                      <a:endParaRPr lang="ru-RU" sz="2400" b="1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1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Вознаграждение учителей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27924,25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2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МФУ </a:t>
                      </a: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Canon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0295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3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сотрудник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(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администрации, 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 обслуживание сайта, ответ. за питание, профсоюз)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26500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4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руководителям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ШМО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5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Канцтовары</a:t>
                      </a:r>
                      <a:r>
                        <a:rPr lang="ru-RU" sz="24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2400" b="1" baseline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хознужды</a:t>
                      </a:r>
                      <a:r>
                        <a:rPr lang="ru-RU" sz="24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оформление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14943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,6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6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принтеров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7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68413" y="1839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096649"/>
              </p:ext>
            </p:extLst>
          </p:nvPr>
        </p:nvGraphicFramePr>
        <p:xfrm>
          <a:off x="179511" y="116634"/>
          <a:ext cx="8856985" cy="3067468"/>
        </p:xfrm>
        <a:graphic>
          <a:graphicData uri="http://schemas.openxmlformats.org/drawingml/2006/table">
            <a:tbl>
              <a:tblPr firstRow="1" firstCol="1" bandRow="1"/>
              <a:tblGrid>
                <a:gridCol w="566546"/>
                <a:gridCol w="4551242"/>
                <a:gridCol w="1227515"/>
                <a:gridCol w="1321937"/>
                <a:gridCol w="1189745"/>
              </a:tblGrid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imes New Roman"/>
                        </a:rPr>
                        <a:t>7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Заправка картриджей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imes New Roman"/>
                        </a:rPr>
                        <a:t>8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Установка автомата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imes New Roman"/>
                        </a:rPr>
                        <a:t>9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Транспортные расходы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+mj-lt"/>
                          <a:ea typeface="Times New Roman"/>
                        </a:rPr>
                        <a:t>10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Покупка чернил для принтера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Итого: </a:t>
                      </a:r>
                      <a:endParaRPr lang="ru-RU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99464,25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7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Остаток: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19985,75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90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675438"/>
              </p:ext>
            </p:extLst>
          </p:nvPr>
        </p:nvGraphicFramePr>
        <p:xfrm>
          <a:off x="1" y="-157600"/>
          <a:ext cx="9036494" cy="69709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6570"/>
                <a:gridCol w="4600663"/>
                <a:gridCol w="1189325"/>
                <a:gridCol w="1277657"/>
                <a:gridCol w="1322279"/>
              </a:tblGrid>
              <a:tr h="620685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Отчет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по приходу и расходу денежных средств фонда "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Тирөөч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"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СОШ№16 г. Бишкек за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2022-2023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учебный год.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7818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№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en-US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Поступле</a:t>
                      </a:r>
                      <a:r>
                        <a:rPr lang="ru-RU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ние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Февраль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127205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7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Наименование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Кол-во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Цена</a:t>
                      </a:r>
                      <a:r>
                        <a:rPr lang="ky-KG" sz="2400" b="1" baseline="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Сумма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учителей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29428,63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Проектор </a:t>
                      </a: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Epson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33500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сотрудник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(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администрации, 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 обслуживание сайта, ответ. за питание, профсоюз)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20000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руководителей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ШМО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</a:rPr>
                        <a:t>2000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Канцтовары</a:t>
                      </a:r>
                      <a:r>
                        <a:rPr lang="ru-RU" sz="26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2600" b="1" baseline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хознужды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7110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Билеты в театр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85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Оплата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 интернет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68413" y="1839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63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558077"/>
              </p:ext>
            </p:extLst>
          </p:nvPr>
        </p:nvGraphicFramePr>
        <p:xfrm>
          <a:off x="179511" y="116634"/>
          <a:ext cx="8856985" cy="2184354"/>
        </p:xfrm>
        <a:graphic>
          <a:graphicData uri="http://schemas.openxmlformats.org/drawingml/2006/table">
            <a:tbl>
              <a:tblPr firstRow="1" firstCol="1" bandRow="1"/>
              <a:tblGrid>
                <a:gridCol w="566546"/>
                <a:gridCol w="4551242"/>
                <a:gridCol w="1227515"/>
                <a:gridCol w="1071522"/>
                <a:gridCol w="1440160"/>
              </a:tblGrid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USB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USB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кабель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Подоходный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10609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Итого: </a:t>
                      </a:r>
                      <a:endParaRPr lang="ru-RU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105697,63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7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Остаток: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21507,37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8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263075"/>
              </p:ext>
            </p:extLst>
          </p:nvPr>
        </p:nvGraphicFramePr>
        <p:xfrm>
          <a:off x="1" y="3"/>
          <a:ext cx="9036494" cy="666650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6570"/>
                <a:gridCol w="5005549"/>
                <a:gridCol w="1152128"/>
                <a:gridCol w="909968"/>
                <a:gridCol w="1322279"/>
              </a:tblGrid>
              <a:tr h="764701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Отчет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по приходу и расходу денежных средств фонда "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Тирөөч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"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СОШ№16 г. Бишкек за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2022-2023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учебный год.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№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en-US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Поступле</a:t>
                      </a:r>
                      <a:r>
                        <a:rPr lang="ru-RU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ние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Март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94625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7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Наименование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Кол-во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Цена</a:t>
                      </a:r>
                      <a:r>
                        <a:rPr lang="ky-KG" sz="2400" b="1" baseline="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Сумма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учителей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22017,13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12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Проектор </a:t>
                      </a: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Epson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33500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сотрудник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(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администрации, 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 обслуживание сайта, ответ. за питание, профсоюз)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22865,24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руководителей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ШМО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</a:rPr>
                        <a:t>2000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Канцтовары</a:t>
                      </a:r>
                      <a:r>
                        <a:rPr lang="ru-RU" sz="26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2600" b="1" baseline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хознужды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5500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6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ноутбуков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4450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Оплата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 интернет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68413" y="1839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935036"/>
              </p:ext>
            </p:extLst>
          </p:nvPr>
        </p:nvGraphicFramePr>
        <p:xfrm>
          <a:off x="179511" y="116634"/>
          <a:ext cx="8856985" cy="3647394"/>
        </p:xfrm>
        <a:graphic>
          <a:graphicData uri="http://schemas.openxmlformats.org/drawingml/2006/table">
            <a:tbl>
              <a:tblPr firstRow="1" firstCol="1" bandRow="1"/>
              <a:tblGrid>
                <a:gridCol w="566546"/>
                <a:gridCol w="4551242"/>
                <a:gridCol w="1227515"/>
                <a:gridCol w="1071522"/>
                <a:gridCol w="1440160"/>
              </a:tblGrid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Шевроны и нашивки для оформления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военной одежды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Подключение городского телефона «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Кыргызтелеком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фойе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Презентационный экран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12000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Итого: </a:t>
                      </a:r>
                      <a:endParaRPr lang="ru-RU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116132,37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7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Остаток: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y-KG" sz="6000" b="1" dirty="0" smtClean="0">
                <a:solidFill>
                  <a:srgbClr val="FF0000"/>
                </a:solidFill>
              </a:rPr>
              <a:t>Спасибо за внимание!!!</a:t>
            </a:r>
          </a:p>
          <a:p>
            <a:pPr marL="0" indent="0" algn="ctr">
              <a:buNone/>
            </a:pPr>
            <a:r>
              <a:rPr lang="ky-KG" sz="6000" b="1" smtClean="0">
                <a:solidFill>
                  <a:srgbClr val="FF0000"/>
                </a:solidFill>
              </a:rPr>
              <a:t> 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im0-tub-ru.yandex.net/i?id=25c5c9fd82609511e1f4ba89958cd7c8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568863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51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75240" cy="972026"/>
          </a:xfrm>
        </p:spPr>
        <p:txBody>
          <a:bodyPr>
            <a:noAutofit/>
          </a:bodyPr>
          <a:lstStyle/>
          <a:p>
            <a:pPr algn="ctr"/>
            <a:r>
              <a:rPr lang="ky-KG" sz="4000" b="1" cap="none" spc="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Общая информация по СОШ</a:t>
            </a:r>
            <a:r>
              <a:rPr lang="ky-KG" sz="4000" b="1" cap="none" spc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№16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712968" cy="4844752"/>
          </a:xfrm>
        </p:spPr>
        <p:txBody>
          <a:bodyPr/>
          <a:lstStyle/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ky-KG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 в эксплуатацию -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1957 г.</a:t>
            </a:r>
            <a:r>
              <a:rPr lang="ky-KG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ky-KG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обучения: 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кыргызский, русский.</a:t>
            </a: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ky-KG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мощность: 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 учащихся.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корпус (год введения в эксплуатацию – 2022) </a:t>
            </a: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мощность -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 учащихся</a:t>
            </a:r>
            <a:endParaRPr lang="ky-KG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ky-KG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обучается: 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1379 учащихся.</a:t>
            </a: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endParaRPr lang="ru-RU" sz="3200" dirty="0" smtClean="0">
              <a:solidFill>
                <a:prstClr val="black"/>
              </a:solidFill>
              <a:latin typeface="Lucida Sans Unicode"/>
            </a:endParaRPr>
          </a:p>
          <a:p>
            <a:pPr marL="109728" lvl="0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en-US" sz="3200" b="0" dirty="0">
              <a:solidFill>
                <a:prstClr val="black"/>
              </a:solidFill>
              <a:latin typeface="Lucida Sans Unicode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93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139136" cy="1371600"/>
          </a:xfrm>
        </p:spPr>
        <p:txBody>
          <a:bodyPr>
            <a:noAutofit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</a:rPr>
              <a:t>Платежеспособность по </a:t>
            </a:r>
            <a:r>
              <a:rPr lang="ru-RU" altLang="ru-RU" b="1" dirty="0" smtClean="0">
                <a:solidFill>
                  <a:srgbClr val="FF0000"/>
                </a:solidFill>
              </a:rPr>
              <a:t>СОШ</a:t>
            </a:r>
            <a:r>
              <a:rPr lang="ru-RU" altLang="ru-RU" b="1" dirty="0">
                <a:solidFill>
                  <a:srgbClr val="FF0000"/>
                </a:solidFill>
              </a:rPr>
              <a:t>№16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892480" cy="4373563"/>
          </a:xfrm>
        </p:spPr>
        <p:txBody>
          <a:bodyPr/>
          <a:lstStyle/>
          <a:p>
            <a:pPr lvl="0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ru-RU" altLang="ru-RU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- 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1379</a:t>
            </a:r>
            <a:r>
              <a:rPr lang="ru-RU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учеников. </a:t>
            </a:r>
          </a:p>
          <a:p>
            <a:pPr lvl="0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ky-KG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оплачивают:</a:t>
            </a:r>
            <a:endParaRPr lang="ru-RU" altLang="ru-RU" sz="4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ru-RU" alt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539</a:t>
            </a:r>
            <a:r>
              <a:rPr lang="ru-RU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*</a:t>
            </a:r>
            <a:r>
              <a:rPr lang="ru-RU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250=134750 сом (100%)</a:t>
            </a:r>
          </a:p>
          <a:p>
            <a:pPr lvl="0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ru-RU" alt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ru-RU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altLang="ru-RU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.*125=13375 сом (50%)</a:t>
            </a:r>
          </a:p>
          <a:p>
            <a:pPr lvl="0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ru-RU" alt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– 682 учащихся</a:t>
            </a:r>
            <a:endParaRPr lang="ru-RU" altLang="ru-RU" sz="4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9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848872" cy="98072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cap="none" spc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altLang="ru-RU" sz="2800" b="1" cap="none" spc="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льготников, </a:t>
            </a:r>
            <a:r>
              <a:rPr lang="ru-RU" altLang="ru-RU" sz="2800" b="1" cap="none" spc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освобожденных от оплаты в ОО «</a:t>
            </a:r>
            <a:r>
              <a:rPr lang="ru-RU" altLang="ru-RU" sz="2800" b="1" cap="none" spc="0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Тирөөч</a:t>
            </a:r>
            <a:r>
              <a:rPr lang="ru-RU" altLang="ru-RU" sz="2800" b="1" cap="none" spc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/>
          </a:bodyPr>
          <a:lstStyle/>
          <a:p>
            <a:pPr marL="0" lvl="0" indent="0">
              <a:buClr>
                <a:srgbClr val="2DA2BF"/>
              </a:buClr>
              <a:buNone/>
              <a:defRPr/>
            </a:pPr>
            <a:r>
              <a:rPr lang="ru-RU" sz="3200" b="1" dirty="0">
                <a:solidFill>
                  <a:srgbClr val="FF0000"/>
                </a:solidFill>
              </a:rPr>
              <a:t>На 100%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1.</a:t>
            </a:r>
            <a:r>
              <a:rPr lang="ru-RU" sz="3200" b="1" dirty="0" smtClean="0">
                <a:solidFill>
                  <a:prstClr val="black"/>
                </a:solidFill>
              </a:rPr>
              <a:t> Воины-афганцы </a:t>
            </a:r>
            <a:r>
              <a:rPr lang="ru-RU" sz="3200" b="1" dirty="0">
                <a:solidFill>
                  <a:prstClr val="black"/>
                </a:solidFill>
              </a:rPr>
              <a:t>и </a:t>
            </a:r>
            <a:r>
              <a:rPr lang="ru-RU" sz="3200" b="1" dirty="0" smtClean="0">
                <a:solidFill>
                  <a:prstClr val="black"/>
                </a:solidFill>
              </a:rPr>
              <a:t>участники боевых действий </a:t>
            </a:r>
            <a:r>
              <a:rPr lang="ru-RU" sz="3200" b="1" dirty="0">
                <a:solidFill>
                  <a:prstClr val="black"/>
                </a:solidFill>
              </a:rPr>
              <a:t>в Баткене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2. </a:t>
            </a:r>
            <a:r>
              <a:rPr lang="ru-RU" sz="3200" b="1" dirty="0" smtClean="0">
                <a:solidFill>
                  <a:prstClr val="black"/>
                </a:solidFill>
              </a:rPr>
              <a:t>Участники  </a:t>
            </a:r>
            <a:r>
              <a:rPr lang="ru-RU" sz="3200" b="1" dirty="0">
                <a:solidFill>
                  <a:prstClr val="black"/>
                </a:solidFill>
              </a:rPr>
              <a:t>ликвидации последствий на ЧАЭС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3.</a:t>
            </a:r>
            <a:r>
              <a:rPr lang="ru-RU" sz="3200" b="1" dirty="0" smtClean="0">
                <a:solidFill>
                  <a:prstClr val="black"/>
                </a:solidFill>
              </a:rPr>
              <a:t> Многодетные </a:t>
            </a:r>
            <a:r>
              <a:rPr lang="ru-RU" sz="3200" b="1" dirty="0">
                <a:solidFill>
                  <a:prstClr val="black"/>
                </a:solidFill>
              </a:rPr>
              <a:t>семьи (свыше 5 детей)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4.</a:t>
            </a:r>
            <a:r>
              <a:rPr lang="ru-RU" sz="3200" b="1" dirty="0" smtClean="0">
                <a:solidFill>
                  <a:prstClr val="black"/>
                </a:solidFill>
              </a:rPr>
              <a:t> Дети-инвалиды, родители-инвалиды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3200" b="1" dirty="0" smtClean="0">
                <a:solidFill>
                  <a:prstClr val="black"/>
                </a:solidFill>
              </a:rPr>
              <a:t>Всего </a:t>
            </a:r>
            <a:r>
              <a:rPr lang="ru-RU" b="1" dirty="0" smtClean="0">
                <a:solidFill>
                  <a:srgbClr val="FF0000"/>
                </a:solidFill>
              </a:rPr>
              <a:t>172</a:t>
            </a:r>
            <a:r>
              <a:rPr lang="ru-RU" sz="3200" b="1" dirty="0" smtClean="0">
                <a:solidFill>
                  <a:prstClr val="black"/>
                </a:solidFill>
              </a:rPr>
              <a:t> </a:t>
            </a:r>
            <a:r>
              <a:rPr lang="ru-RU" sz="3200" b="1" dirty="0">
                <a:solidFill>
                  <a:prstClr val="black"/>
                </a:solidFill>
              </a:rPr>
              <a:t>учащихся</a:t>
            </a:r>
          </a:p>
          <a:p>
            <a:endParaRPr lang="ru-RU" altLang="ru-RU" sz="3200" dirty="0" smtClean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41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pPr algn="ctr"/>
            <a:r>
              <a:rPr lang="ky-KG" sz="3700" b="1" cap="none" spc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Смета </a:t>
            </a:r>
            <a:r>
              <a:rPr lang="ky-KG" sz="3700" b="1" cap="none" spc="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расходов </a:t>
            </a:r>
            <a:r>
              <a:rPr lang="ky-KG" sz="3700" b="1" cap="none" spc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ОО «Тирөөч» по фонду СОШ№16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/>
          <a:lstStyle/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ky-KG" sz="3200" b="1" dirty="0">
                <a:solidFill>
                  <a:prstClr val="black"/>
                </a:solidFill>
                <a:latin typeface="Lucida Sans Unicode"/>
              </a:rPr>
              <a:t>Классное руководство </a:t>
            </a:r>
            <a:r>
              <a:rPr lang="ky-KG" sz="3200" b="1" dirty="0" smtClean="0">
                <a:solidFill>
                  <a:prstClr val="black"/>
                </a:solidFill>
                <a:latin typeface="Lucida Sans Unicode"/>
              </a:rPr>
              <a:t>-</a:t>
            </a:r>
            <a:r>
              <a:rPr lang="ky-KG" sz="3200" b="1" dirty="0" smtClean="0">
                <a:solidFill>
                  <a:srgbClr val="FF0000"/>
                </a:solidFill>
                <a:latin typeface="Lucida Sans Unicode"/>
              </a:rPr>
              <a:t>25</a:t>
            </a:r>
            <a:r>
              <a:rPr lang="en-US" sz="3200" b="1" dirty="0">
                <a:solidFill>
                  <a:srgbClr val="FF0000"/>
                </a:solidFill>
                <a:latin typeface="Lucida Sans Unicode"/>
              </a:rPr>
              <a:t>%</a:t>
            </a: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3200" b="1" dirty="0">
                <a:solidFill>
                  <a:prstClr val="black"/>
                </a:solidFill>
                <a:latin typeface="Lucida Sans Unicode"/>
              </a:rPr>
              <a:t>Администрация </a:t>
            </a:r>
            <a:r>
              <a:rPr lang="ru-RU" sz="3200" b="1" dirty="0" smtClean="0">
                <a:solidFill>
                  <a:prstClr val="black"/>
                </a:solidFill>
                <a:latin typeface="Lucida Sans Unicode"/>
              </a:rPr>
              <a:t>-</a:t>
            </a:r>
            <a:r>
              <a:rPr lang="ru-RU" sz="3200" b="1" dirty="0" smtClean="0">
                <a:solidFill>
                  <a:srgbClr val="FF0000"/>
                </a:solidFill>
                <a:latin typeface="Lucida Sans Unicode"/>
              </a:rPr>
              <a:t>13</a:t>
            </a:r>
            <a:r>
              <a:rPr lang="en-US" sz="3200" b="1" dirty="0">
                <a:solidFill>
                  <a:srgbClr val="FF0000"/>
                </a:solidFill>
                <a:latin typeface="Lucida Sans Unicode"/>
              </a:rPr>
              <a:t>%</a:t>
            </a: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3200" b="1" dirty="0">
                <a:solidFill>
                  <a:prstClr val="black"/>
                </a:solidFill>
                <a:latin typeface="Lucida Sans Unicode"/>
              </a:rPr>
              <a:t>Содержание фонда </a:t>
            </a:r>
            <a:r>
              <a:rPr lang="ky-KG" sz="3200" b="1" dirty="0" smtClean="0">
                <a:solidFill>
                  <a:prstClr val="black"/>
                </a:solidFill>
                <a:latin typeface="Lucida Sans Unicode"/>
              </a:rPr>
              <a:t>(</a:t>
            </a:r>
            <a:r>
              <a:rPr lang="ru-RU" sz="3200" b="1" dirty="0">
                <a:solidFill>
                  <a:prstClr val="black"/>
                </a:solidFill>
                <a:latin typeface="Lucida Sans Unicode"/>
              </a:rPr>
              <a:t>Бухгалтерия, налоговая, </a:t>
            </a:r>
            <a:r>
              <a:rPr lang="ru-RU" sz="3200" b="1" dirty="0" err="1">
                <a:solidFill>
                  <a:prstClr val="black"/>
                </a:solidFill>
                <a:latin typeface="Lucida Sans Unicode"/>
              </a:rPr>
              <a:t>соц.фонд</a:t>
            </a:r>
            <a:r>
              <a:rPr lang="ru-RU" sz="3200" b="1" dirty="0">
                <a:solidFill>
                  <a:prstClr val="black"/>
                </a:solidFill>
                <a:latin typeface="Lucida Sans Unicode"/>
              </a:rPr>
              <a:t>) </a:t>
            </a:r>
            <a:r>
              <a:rPr lang="ru-RU" sz="3200" b="1" dirty="0" smtClean="0">
                <a:solidFill>
                  <a:prstClr val="black"/>
                </a:solidFill>
                <a:latin typeface="Lucida Sans Unicode"/>
              </a:rPr>
              <a:t>-</a:t>
            </a:r>
            <a:r>
              <a:rPr lang="ru-RU" sz="3200" b="1" dirty="0" smtClean="0">
                <a:solidFill>
                  <a:srgbClr val="FF0000"/>
                </a:solidFill>
                <a:latin typeface="Lucida Sans Unicode"/>
              </a:rPr>
              <a:t>15</a:t>
            </a:r>
            <a:r>
              <a:rPr lang="en-US" sz="3200" b="1" dirty="0">
                <a:solidFill>
                  <a:srgbClr val="FF0000"/>
                </a:solidFill>
                <a:latin typeface="Lucida Sans Unicode"/>
              </a:rPr>
              <a:t>% </a:t>
            </a:r>
            <a:endParaRPr lang="ru-RU" sz="3200" b="1" dirty="0">
              <a:solidFill>
                <a:srgbClr val="FF0000"/>
              </a:solidFill>
              <a:latin typeface="Lucida Sans Unicode"/>
            </a:endParaRPr>
          </a:p>
          <a:p>
            <a:pPr marL="365760" lvl="0" indent="-256032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3200" b="1" dirty="0" smtClean="0">
                <a:solidFill>
                  <a:prstClr val="black"/>
                </a:solidFill>
                <a:latin typeface="Lucida Sans Unicode"/>
              </a:rPr>
              <a:t>Материально-техническая </a:t>
            </a:r>
            <a:r>
              <a:rPr lang="ru-RU" sz="3200" b="1" dirty="0">
                <a:solidFill>
                  <a:prstClr val="black"/>
                </a:solidFill>
                <a:latin typeface="Lucida Sans Unicode"/>
              </a:rPr>
              <a:t>база </a:t>
            </a:r>
            <a:r>
              <a:rPr lang="ru-RU" sz="3200" b="1" dirty="0" smtClean="0">
                <a:solidFill>
                  <a:prstClr val="black"/>
                </a:solidFill>
                <a:latin typeface="Lucida Sans Unicode"/>
              </a:rPr>
              <a:t>СОШ№16 -</a:t>
            </a:r>
            <a:r>
              <a:rPr lang="ru-RU" b="1" dirty="0">
                <a:solidFill>
                  <a:srgbClr val="FF0000"/>
                </a:solidFill>
                <a:latin typeface="Lucida Sans Unicode"/>
              </a:rPr>
              <a:t>4</a:t>
            </a:r>
            <a:r>
              <a:rPr lang="ru-RU" b="1" dirty="0" smtClean="0">
                <a:solidFill>
                  <a:srgbClr val="FF0000"/>
                </a:solidFill>
                <a:latin typeface="Lucida Sans Unicode"/>
              </a:rPr>
              <a:t>7</a:t>
            </a:r>
            <a:r>
              <a:rPr lang="en-US" sz="3200" b="1" dirty="0" smtClean="0">
                <a:solidFill>
                  <a:srgbClr val="FF0000"/>
                </a:solidFill>
                <a:latin typeface="Lucida Sans Unicode"/>
              </a:rPr>
              <a:t>%</a:t>
            </a:r>
            <a:endParaRPr lang="en-US" sz="3200" b="1" dirty="0">
              <a:solidFill>
                <a:srgbClr val="FF0000"/>
              </a:solidFill>
              <a:latin typeface="Lucida Sans Unicode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23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179538"/>
              </p:ext>
            </p:extLst>
          </p:nvPr>
        </p:nvGraphicFramePr>
        <p:xfrm>
          <a:off x="136145" y="20608"/>
          <a:ext cx="8756335" cy="67488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39551"/>
                <a:gridCol w="4616384"/>
                <a:gridCol w="1080120"/>
                <a:gridCol w="1152128"/>
                <a:gridCol w="1368152"/>
              </a:tblGrid>
              <a:tr h="836709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Отчет по приходу и расходу денежных средств фонда "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Тирөөч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" </a:t>
                      </a:r>
                      <a:endParaRPr lang="ru-RU" sz="20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СОШ№16 г. Бишкек за 2022-2023 учебный год.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№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Поступле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Сентябрь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166825</a:t>
                      </a:r>
                      <a:endParaRPr lang="ky-KG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Наименование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Кол-во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Цена</a:t>
                      </a:r>
                      <a:r>
                        <a:rPr lang="ky-KG" sz="2000" b="1" baseline="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Сумма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33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3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Вознаграждение</a:t>
                      </a:r>
                      <a:r>
                        <a:rPr lang="en-US" sz="23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 err="1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уч</a:t>
                      </a:r>
                      <a:r>
                        <a:rPr lang="ru-RU" sz="23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и</a:t>
                      </a:r>
                      <a:r>
                        <a:rPr lang="en-US" sz="23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тел</a:t>
                      </a: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ям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3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1714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38823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Приобретение</a:t>
                      </a:r>
                      <a:r>
                        <a:rPr lang="ru-RU" sz="23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ноутбука </a:t>
                      </a:r>
                      <a:r>
                        <a:rPr lang="en-US" sz="23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ASER </a:t>
                      </a: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27000</a:t>
                      </a:r>
                      <a:endParaRPr lang="ru-RU" sz="23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сотрудник</a:t>
                      </a:r>
                      <a:r>
                        <a:rPr lang="ky-KG" sz="23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 (</a:t>
                      </a: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администрации.</a:t>
                      </a:r>
                      <a:r>
                        <a:rPr lang="ky-KG" sz="23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</a:t>
                      </a:r>
                      <a:r>
                        <a:rPr lang="ky-KG" sz="23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обслуживание сайта, ответ. за питание, профсоюз)</a:t>
                      </a: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53500</a:t>
                      </a:r>
                      <a:endParaRPr lang="ru-RU" sz="23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787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</a:t>
                      </a:r>
                      <a:r>
                        <a:rPr lang="en-US" sz="2300" b="1" dirty="0" err="1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анц</a:t>
                      </a:r>
                      <a:r>
                        <a:rPr lang="en-US" sz="23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. </a:t>
                      </a:r>
                      <a:r>
                        <a:rPr lang="en-US" sz="2300" b="1" dirty="0" err="1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товары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3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29242</a:t>
                      </a:r>
                      <a:endParaRPr lang="ru-RU" sz="23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руководителям ШМО</a:t>
                      </a:r>
                      <a:endParaRPr lang="ru-RU" sz="23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2000</a:t>
                      </a: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Итого:</a:t>
                      </a: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150565</a:t>
                      </a:r>
                      <a:endParaRPr lang="ru-RU" sz="23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8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Остаток</a:t>
                      </a: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3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16260</a:t>
                      </a:r>
                      <a:endParaRPr lang="ru-RU" sz="23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40925" y="19888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2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535723"/>
              </p:ext>
            </p:extLst>
          </p:nvPr>
        </p:nvGraphicFramePr>
        <p:xfrm>
          <a:off x="0" y="-99393"/>
          <a:ext cx="8964488" cy="60098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1419"/>
                <a:gridCol w="4564003"/>
                <a:gridCol w="1179847"/>
                <a:gridCol w="1267476"/>
                <a:gridCol w="1311743"/>
              </a:tblGrid>
              <a:tr h="792089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Отчет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по приходу и расходу денежных средств фонда "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Тирөөч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"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СОШ№16 г. Бишкек за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2022-2023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</a:rPr>
                        <a:t>учебный год.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7792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№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en-US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Поступле</a:t>
                      </a:r>
                      <a:r>
                        <a:rPr lang="ru-RU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ние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ky-KG" sz="26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Октябрь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142500</a:t>
                      </a:r>
                      <a:endParaRPr lang="ru-RU" sz="2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err="1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Наименование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Кол-во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 </a:t>
                      </a:r>
                      <a:r>
                        <a:rPr lang="ky-KG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Цена</a:t>
                      </a:r>
                      <a:r>
                        <a:rPr lang="ky-KG" sz="2600" b="1" baseline="0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Сумма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1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учителям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33007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2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i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Страховые взносы</a:t>
                      </a:r>
                      <a:endParaRPr lang="ru-RU" sz="2600" b="1" i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10492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3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Накопительный ПВН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3412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4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Подоходный налог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Канц. товары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7760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6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Хозтовары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7</a:t>
                      </a:r>
                      <a:endParaRPr lang="ru-RU" sz="2600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Коммунальные услуги 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11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ky-KG" sz="2600" dirty="0" smtClean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ky-KG" sz="2600" b="1" dirty="0" smtClean="0">
                          <a:effectLst/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8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Презентационный экран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2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</a:t>
                      </a:r>
                      <a:r>
                        <a:rPr lang="ru-RU" sz="26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68413" y="1839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297060"/>
              </p:ext>
            </p:extLst>
          </p:nvPr>
        </p:nvGraphicFramePr>
        <p:xfrm>
          <a:off x="107505" y="188642"/>
          <a:ext cx="8928991" cy="3597580"/>
        </p:xfrm>
        <a:graphic>
          <a:graphicData uri="http://schemas.openxmlformats.org/drawingml/2006/table">
            <a:tbl>
              <a:tblPr firstRow="1" firstCol="1" bandRow="1"/>
              <a:tblGrid>
                <a:gridCol w="553291"/>
                <a:gridCol w="4703292"/>
                <a:gridCol w="1134897"/>
                <a:gridCol w="1335532"/>
                <a:gridCol w="1201979"/>
              </a:tblGrid>
              <a:tr h="4881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+mj-lt"/>
                          <a:ea typeface="Times New Roman"/>
                        </a:rPr>
                        <a:t>9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 сотрудник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(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администрации,</a:t>
                      </a:r>
                      <a:r>
                        <a:rPr lang="ru-RU" sz="2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ky-KG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секретарь, бухгалтер-кассир, оплата за обслуживание сайта, ответ. за питание, профсоюз)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45500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+mj-lt"/>
                          <a:ea typeface="Times New Roman"/>
                        </a:rPr>
                        <a:t>10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</a:t>
                      </a:r>
                      <a:r>
                        <a:rPr lang="ru-RU" sz="2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руководителям </a:t>
                      </a:r>
                      <a:r>
                        <a:rPr lang="ru-RU" sz="2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ШМО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</a:t>
                      </a:r>
                      <a:r>
                        <a:rPr lang="ru-RU" sz="2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131796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Остаток: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26964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99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259569"/>
              </p:ext>
            </p:extLst>
          </p:nvPr>
        </p:nvGraphicFramePr>
        <p:xfrm>
          <a:off x="107503" y="116632"/>
          <a:ext cx="8784978" cy="57400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8573"/>
                <a:gridCol w="4472611"/>
                <a:gridCol w="1156223"/>
                <a:gridCol w="1242096"/>
                <a:gridCol w="1285475"/>
              </a:tblGrid>
              <a:tr h="792088">
                <a:tc gridSpan="5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Отчет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по приходу и расходу денежных средств фонда "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Тирөөч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"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92075" marR="7429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СОШ№16 г. Бишкек за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2022-2023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учебный год.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D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№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en-US" sz="2600" b="1" dirty="0" err="1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Поступле</a:t>
                      </a:r>
                      <a:r>
                        <a:rPr lang="ru-RU" sz="2600" b="1" dirty="0" err="1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ние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ky-KG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Trebuchet MS"/>
                        </a:rPr>
                        <a:t>Ноябрь</a:t>
                      </a:r>
                    </a:p>
                    <a:p>
                      <a:pPr marL="30480" algn="ct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rebuchet MS"/>
                          <a:cs typeface="+mn-cs"/>
                        </a:rPr>
                        <a:t>156150</a:t>
                      </a:r>
                      <a:endParaRPr lang="ky-KG" sz="2600" b="1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L="30480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err="1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Наименование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ky-KG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Кол-во</a:t>
                      </a:r>
                      <a:endParaRPr lang="ru-RU" sz="2600" b="1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 </a:t>
                      </a:r>
                      <a:r>
                        <a:rPr lang="ky-KG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Цена</a:t>
                      </a:r>
                      <a:r>
                        <a:rPr lang="ky-KG" sz="2600" b="1" baseline="0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 </a:t>
                      </a:r>
                      <a:endParaRPr lang="ru-RU" sz="2600" b="1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Сумма</a:t>
                      </a:r>
                      <a:endParaRPr lang="ru-RU" sz="2600" b="1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1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Вознаграждение</a:t>
                      </a:r>
                      <a:r>
                        <a:rPr lang="ru-RU" sz="2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</a:t>
                      </a:r>
                      <a:r>
                        <a:rPr lang="ky-KG" sz="2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r>
                        <a:rPr lang="ru-RU" sz="2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телям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36271,75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2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Налоговая 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11500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3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Подключение Интернета</a:t>
                      </a:r>
                      <a:r>
                        <a:rPr lang="ru-RU" sz="26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новом корпусе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31000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4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Подоходный налог</a:t>
                      </a:r>
                      <a:endParaRPr lang="ru-RU" sz="2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smtClean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smtClean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ru-RU" sz="2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8500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5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Бишкекглавархитектура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5440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6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Спортинвентарь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5535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13">
                <a:tc>
                  <a:txBody>
                    <a:bodyPr/>
                    <a:lstStyle/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600" b="1" dirty="0" smtClean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  <a:p>
                      <a:pPr marR="9525" algn="r">
                        <a:lnSpc>
                          <a:spcPts val="18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effectLst/>
                          <a:latin typeface="+mj-lt"/>
                          <a:ea typeface="Trebuchet MS"/>
                          <a:cs typeface="Trebuchet MS"/>
                        </a:rPr>
                        <a:t>7</a:t>
                      </a:r>
                      <a:endParaRPr lang="ru-RU" sz="2600" dirty="0">
                        <a:effectLst/>
                        <a:latin typeface="+mj-lt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Ноутбук </a:t>
                      </a:r>
                      <a:r>
                        <a:rPr lang="en-US" sz="2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HP 15-dw</a:t>
                      </a:r>
                      <a:endParaRPr lang="ru-RU" sz="2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27000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6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665</Words>
  <Application>Microsoft Office PowerPoint</Application>
  <PresentationFormat>Экран (4:3)</PresentationFormat>
  <Paragraphs>474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Общешкольное родительское собрание</vt:lpstr>
      <vt:lpstr>Общая информация по СОШ№16</vt:lpstr>
      <vt:lpstr>Платежеспособность по СОШ№16</vt:lpstr>
      <vt:lpstr>Категории льготников, освобожденных от оплаты в ОО «Тирөөч»</vt:lpstr>
      <vt:lpstr>Смета расходов ОО «Тирөөч» по фонду СОШ№16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Общешкольное родительское собрание</dc:title>
  <dc:creator>Пользователь Windows</dc:creator>
  <cp:lastModifiedBy>Admin</cp:lastModifiedBy>
  <cp:revision>78</cp:revision>
  <cp:lastPrinted>2019-10-16T10:50:10Z</cp:lastPrinted>
  <dcterms:created xsi:type="dcterms:W3CDTF">2019-10-11T06:19:01Z</dcterms:created>
  <dcterms:modified xsi:type="dcterms:W3CDTF">2023-04-17T05:28:25Z</dcterms:modified>
</cp:coreProperties>
</file>